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65" r:id="rId5"/>
    <p:sldId id="274" r:id="rId6"/>
    <p:sldId id="276" r:id="rId7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B4E"/>
    <a:srgbClr val="EE0000"/>
    <a:srgbClr val="0F9CD8"/>
    <a:srgbClr val="3255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6284D4F2-1623-441B-B925-2D3944533F92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Espace réservé du numéro de diapositive 6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5C16074-2929-4177-A3B3-B6F96845F37F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0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Espace réservé du numéro de diapositive 6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2365CD2D-735F-4FB4-8BAC-2F98762339FD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1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Espace réservé du numéro de diapositive 6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1B34326D-25CE-455E-8F9F-FA553D14419B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1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Espace réservé du numéro de diapositive 6"/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161DA3EF-A9C7-40BE-8A5B-3AE9719E5410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1848F-A4D4-C560-8978-D552D4ADC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Espace réservé du numéro de diapositive 6">
            <a:extLst>
              <a:ext uri="{FF2B5EF4-FFF2-40B4-BE49-F238E27FC236}">
                <a16:creationId xmlns:a16="http://schemas.microsoft.com/office/drawing/2014/main" id="{162E1354-1FE2-61A3-758C-946F5144F960}"/>
              </a:ext>
            </a:extLst>
          </p:cNvPr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3630A905-F1DE-49E7-81C5-C195CCF18678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30" name="PlaceHolder 1">
            <a:extLst>
              <a:ext uri="{FF2B5EF4-FFF2-40B4-BE49-F238E27FC236}">
                <a16:creationId xmlns:a16="http://schemas.microsoft.com/office/drawing/2014/main" id="{B91CF689-B29F-41E7-A93C-D4FDC943D6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31" name="PlaceHolder 2">
            <a:extLst>
              <a:ext uri="{FF2B5EF4-FFF2-40B4-BE49-F238E27FC236}">
                <a16:creationId xmlns:a16="http://schemas.microsoft.com/office/drawing/2014/main" id="{7B6B7382-CBA0-02DB-F62D-E29673AC403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846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68E92-97D1-BB42-E607-781B2B410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Espace réservé du numéro de diapositive 6">
            <a:extLst>
              <a:ext uri="{FF2B5EF4-FFF2-40B4-BE49-F238E27FC236}">
                <a16:creationId xmlns:a16="http://schemas.microsoft.com/office/drawing/2014/main" id="{3F02940B-4D63-E6DA-9B51-C7214A9F4106}"/>
              </a:ext>
            </a:extLst>
          </p:cNvPr>
          <p:cNvSpPr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3630A905-F1DE-49E7-81C5-C195CCF18678}" type="slidenum">
              <a:rPr lang="fr-FR" sz="18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fr-FR" sz="1800" b="0" strike="noStrike" spc="-1">
              <a:latin typeface="Arial"/>
            </a:endParaRPr>
          </a:p>
        </p:txBody>
      </p:sp>
      <p:sp>
        <p:nvSpPr>
          <p:cNvPr id="230" name="PlaceHolder 1">
            <a:extLst>
              <a:ext uri="{FF2B5EF4-FFF2-40B4-BE49-F238E27FC236}">
                <a16:creationId xmlns:a16="http://schemas.microsoft.com/office/drawing/2014/main" id="{2D47A52C-5DEC-F1E0-7E1E-9A5F9C1228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</p:spPr>
      </p:sp>
      <p:sp>
        <p:nvSpPr>
          <p:cNvPr id="231" name="PlaceHolder 2">
            <a:extLst>
              <a:ext uri="{FF2B5EF4-FFF2-40B4-BE49-F238E27FC236}">
                <a16:creationId xmlns:a16="http://schemas.microsoft.com/office/drawing/2014/main" id="{4A4858F1-3FB2-57C4-7EA0-F5F462B6774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28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303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tIns="0" rIns="0" bIns="0" anchorCtr="1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DBDE80A-2CC8-4089-8E75-A492FE7AB18E}" type="slidenum">
              <a:rPr lang="fr-FR" sz="1400" b="0" strike="noStrike" spc="-1">
                <a:solidFill>
                  <a:srgbClr val="000000"/>
                </a:solidFill>
                <a:latin typeface="Times New Roman"/>
                <a:ea typeface="Arial Unicode MS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snmsu@unsa-educati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necteur droit 14"/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onnecteur droit 15"/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Rectangle 27"/>
          <p:cNvSpPr/>
          <p:nvPr/>
        </p:nvSpPr>
        <p:spPr>
          <a:xfrm>
            <a:off x="2124720" y="2157480"/>
            <a:ext cx="6146280" cy="23972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ZoneTexte 4"/>
          <p:cNvSpPr/>
          <p:nvPr/>
        </p:nvSpPr>
        <p:spPr>
          <a:xfrm>
            <a:off x="1133280" y="795240"/>
            <a:ext cx="770256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7200" b="0" strike="noStrike" spc="-1">
                <a:solidFill>
                  <a:srgbClr val="32556F"/>
                </a:solidFill>
                <a:latin typeface="New Cicle"/>
              </a:rPr>
              <a:t>Mutuelle santé</a:t>
            </a:r>
            <a:endParaRPr lang="fr-FR" sz="7200" b="0" strike="noStrike" spc="-1">
              <a:latin typeface="Arial"/>
            </a:endParaRPr>
          </a:p>
        </p:txBody>
      </p:sp>
      <p:sp>
        <p:nvSpPr>
          <p:cNvPr id="54" name="ZoneTexte 9"/>
          <p:cNvSpPr/>
          <p:nvPr/>
        </p:nvSpPr>
        <p:spPr>
          <a:xfrm>
            <a:off x="131420" y="4170202"/>
            <a:ext cx="9940269" cy="1198875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7000" b="0" strike="noStrike" spc="-1" dirty="0">
                <a:solidFill>
                  <a:srgbClr val="E64428"/>
                </a:solidFill>
                <a:latin typeface="New Cicle"/>
              </a:rPr>
              <a:t>1</a:t>
            </a:r>
            <a:r>
              <a:rPr lang="fr-FR" sz="7000" b="0" strike="noStrike" spc="-1" baseline="30000" dirty="0">
                <a:solidFill>
                  <a:srgbClr val="E64428"/>
                </a:solidFill>
                <a:latin typeface="New Cicle"/>
              </a:rPr>
              <a:t>er</a:t>
            </a:r>
            <a:r>
              <a:rPr lang="fr-FR" sz="7000" b="0" strike="noStrike" spc="-1" dirty="0">
                <a:solidFill>
                  <a:srgbClr val="E64428"/>
                </a:solidFill>
                <a:latin typeface="New Cicle"/>
              </a:rPr>
              <a:t> mai 2026 : tout change</a:t>
            </a:r>
            <a:endParaRPr lang="fr-FR" sz="7000" b="0" strike="noStrike" spc="-1" dirty="0">
              <a:latin typeface="Arial"/>
            </a:endParaRPr>
          </a:p>
        </p:txBody>
      </p:sp>
      <p:sp>
        <p:nvSpPr>
          <p:cNvPr id="55" name="ZoneTexte 8"/>
          <p:cNvSpPr/>
          <p:nvPr/>
        </p:nvSpPr>
        <p:spPr>
          <a:xfrm>
            <a:off x="754560" y="2297520"/>
            <a:ext cx="888660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7200" b="0" strike="noStrike" spc="-1">
                <a:solidFill>
                  <a:srgbClr val="32556F"/>
                </a:solidFill>
                <a:latin typeface="New Cicle"/>
              </a:rPr>
              <a:t>Couverture prévoyance</a:t>
            </a:r>
            <a:endParaRPr lang="fr-FR" sz="7200" b="0" strike="noStrike" spc="-1">
              <a:latin typeface="Arial"/>
            </a:endParaRPr>
          </a:p>
        </p:txBody>
      </p:sp>
      <p:sp>
        <p:nvSpPr>
          <p:cNvPr id="56" name="Connecteur droit 13"/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Imag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FFE5B34-BBE6-95A7-5A9A-B54D2DD135D8}"/>
              </a:ext>
            </a:extLst>
          </p:cNvPr>
          <p:cNvSpPr txBox="1"/>
          <p:nvPr/>
        </p:nvSpPr>
        <p:spPr>
          <a:xfrm>
            <a:off x="9484242" y="6507126"/>
            <a:ext cx="37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1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FF79537-0747-8C31-3F0E-EA9471117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17" y="5752258"/>
            <a:ext cx="2880366" cy="12115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onnecteur droit 14"/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" name="Connecteur droit 15"/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ZoneTexte 9"/>
          <p:cNvSpPr/>
          <p:nvPr/>
        </p:nvSpPr>
        <p:spPr>
          <a:xfrm>
            <a:off x="2083320" y="282240"/>
            <a:ext cx="6156360" cy="1187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7200" b="0" strike="noStrike" spc="-1">
                <a:solidFill>
                  <a:srgbClr val="32556F"/>
                </a:solidFill>
                <a:latin typeface="New Cicle"/>
              </a:rPr>
              <a:t>Mutuelle santé</a:t>
            </a:r>
            <a:endParaRPr lang="fr-FR" sz="7200" b="0" strike="noStrike" spc="-1">
              <a:latin typeface="Arial"/>
            </a:endParaRPr>
          </a:p>
        </p:txBody>
      </p:sp>
      <p:sp>
        <p:nvSpPr>
          <p:cNvPr id="61" name="ZoneTexte 8"/>
          <p:cNvSpPr/>
          <p:nvPr/>
        </p:nvSpPr>
        <p:spPr>
          <a:xfrm>
            <a:off x="1281960" y="5676120"/>
            <a:ext cx="638280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7200" b="0" strike="noStrike" spc="-1">
                <a:solidFill>
                  <a:srgbClr val="E64428"/>
                </a:solidFill>
                <a:latin typeface="New Cicle"/>
              </a:rPr>
              <a:t>Aujourd’hui</a:t>
            </a:r>
            <a:endParaRPr lang="fr-FR" sz="7200" b="0" strike="noStrike" spc="-1">
              <a:latin typeface="Arial"/>
            </a:endParaRPr>
          </a:p>
        </p:txBody>
      </p:sp>
      <p:sp>
        <p:nvSpPr>
          <p:cNvPr id="62" name="Connecteur droit 13"/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3" name="Imag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grpSp>
        <p:nvGrpSpPr>
          <p:cNvPr id="64" name="Groupe 17"/>
          <p:cNvGrpSpPr/>
          <p:nvPr/>
        </p:nvGrpSpPr>
        <p:grpSpPr>
          <a:xfrm>
            <a:off x="0" y="1957320"/>
            <a:ext cx="4583160" cy="3166560"/>
            <a:chOff x="0" y="1957320"/>
            <a:chExt cx="4583160" cy="3166560"/>
          </a:xfrm>
        </p:grpSpPr>
        <p:pic>
          <p:nvPicPr>
            <p:cNvPr id="65" name="Image 5"/>
            <p:cNvPicPr/>
            <p:nvPr/>
          </p:nvPicPr>
          <p:blipFill>
            <a:blip r:embed="rId4" cstate="screen">
              <a:grayscl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1959840"/>
              <a:ext cx="2303640" cy="1581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6" name="Image 7"/>
            <p:cNvPicPr/>
            <p:nvPr/>
          </p:nvPicPr>
          <p:blipFill>
            <a:blip r:embed="rId5" cstate="screen">
              <a:grayscl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299680" y="1957320"/>
              <a:ext cx="2283480" cy="1581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Image 11"/>
            <p:cNvPicPr/>
            <p:nvPr/>
          </p:nvPicPr>
          <p:blipFill>
            <a:blip r:embed="rId6" cstate="screen">
              <a:grayscl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3541320"/>
              <a:ext cx="2291400" cy="1580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Image 16"/>
            <p:cNvPicPr/>
            <p:nvPr/>
          </p:nvPicPr>
          <p:blipFill>
            <a:blip r:embed="rId7" cstate="screen">
              <a:grayscl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291760" y="3539160"/>
              <a:ext cx="2283480" cy="1584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9" name="ZoneTexte 18"/>
          <p:cNvSpPr/>
          <p:nvPr/>
        </p:nvSpPr>
        <p:spPr>
          <a:xfrm>
            <a:off x="4902840" y="2016720"/>
            <a:ext cx="3560040" cy="88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685800" indent="-685440">
              <a:lnSpc>
                <a:spcPct val="130000"/>
              </a:lnSpc>
              <a:buClr>
                <a:srgbClr val="32556F"/>
              </a:buClr>
              <a:buFont typeface="Wingdings" charset="2"/>
              <a:buChar char=""/>
            </a:pPr>
            <a:r>
              <a:rPr lang="fr-FR" sz="4000" b="0" strike="noStrike" spc="-1">
                <a:solidFill>
                  <a:srgbClr val="32556F"/>
                </a:solidFill>
                <a:latin typeface="New Cicle"/>
              </a:rPr>
              <a:t>Facultatif</a:t>
            </a:r>
            <a:endParaRPr lang="fr-FR" sz="4000" b="0" strike="noStrike" spc="-1">
              <a:latin typeface="Arial"/>
            </a:endParaRPr>
          </a:p>
        </p:txBody>
      </p:sp>
      <p:sp>
        <p:nvSpPr>
          <p:cNvPr id="70" name="ZoneTexte 19"/>
          <p:cNvSpPr/>
          <p:nvPr/>
        </p:nvSpPr>
        <p:spPr>
          <a:xfrm>
            <a:off x="319320" y="3172190"/>
            <a:ext cx="1661040" cy="36468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E64428"/>
                </a:solidFill>
                <a:latin typeface="Calibri"/>
              </a:rPr>
              <a:t>Consultations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71" name="ZoneTexte 20"/>
          <p:cNvSpPr/>
          <p:nvPr/>
        </p:nvSpPr>
        <p:spPr>
          <a:xfrm>
            <a:off x="2575080" y="3168660"/>
            <a:ext cx="1661040" cy="36468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E64428"/>
                </a:solidFill>
                <a:latin typeface="Calibri"/>
              </a:rPr>
              <a:t>Médicaments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72" name="ZoneTexte 21"/>
          <p:cNvSpPr/>
          <p:nvPr/>
        </p:nvSpPr>
        <p:spPr>
          <a:xfrm>
            <a:off x="234720" y="4764960"/>
            <a:ext cx="1661040" cy="36468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E64428"/>
                </a:solidFill>
                <a:latin typeface="Calibri"/>
              </a:rPr>
              <a:t>Optique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3" name="ZoneTexte 22"/>
          <p:cNvSpPr/>
          <p:nvPr/>
        </p:nvSpPr>
        <p:spPr>
          <a:xfrm>
            <a:off x="2611080" y="4753440"/>
            <a:ext cx="1661040" cy="36468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E64428"/>
                </a:solidFill>
                <a:latin typeface="Calibri"/>
              </a:rPr>
              <a:t>Dentaire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4" name="ZoneTexte 23"/>
          <p:cNvSpPr/>
          <p:nvPr/>
        </p:nvSpPr>
        <p:spPr>
          <a:xfrm>
            <a:off x="16200" y="5321520"/>
            <a:ext cx="4848480" cy="36468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E64428"/>
                </a:solidFill>
                <a:latin typeface="Calibri"/>
              </a:rPr>
              <a:t>Auditif, hospitalisation, imagerie médicale etc…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5" name="ZoneTexte 25"/>
          <p:cNvSpPr/>
          <p:nvPr/>
        </p:nvSpPr>
        <p:spPr>
          <a:xfrm>
            <a:off x="4936680" y="3999960"/>
            <a:ext cx="4262040" cy="88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685800" indent="-685440">
              <a:lnSpc>
                <a:spcPct val="130000"/>
              </a:lnSpc>
              <a:buClr>
                <a:srgbClr val="32556F"/>
              </a:buClr>
              <a:buFont typeface="Wingdings" charset="2"/>
              <a:buChar char=""/>
            </a:pPr>
            <a:r>
              <a:rPr lang="fr-FR" sz="4000" b="0" strike="noStrike" spc="-1">
                <a:solidFill>
                  <a:srgbClr val="32556F"/>
                </a:solidFill>
                <a:latin typeface="New Cicle"/>
              </a:rPr>
              <a:t>15€ remboursés</a:t>
            </a:r>
            <a:endParaRPr lang="fr-FR" sz="4000" b="0" strike="noStrike" spc="-1">
              <a:latin typeface="Arial"/>
            </a:endParaRPr>
          </a:p>
        </p:txBody>
      </p:sp>
      <p:sp>
        <p:nvSpPr>
          <p:cNvPr id="76" name="ZoneTexte 26"/>
          <p:cNvSpPr/>
          <p:nvPr/>
        </p:nvSpPr>
        <p:spPr>
          <a:xfrm>
            <a:off x="4936680" y="2952000"/>
            <a:ext cx="5143320" cy="881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685800" indent="-685440">
              <a:lnSpc>
                <a:spcPct val="130000"/>
              </a:lnSpc>
              <a:buClr>
                <a:srgbClr val="32556F"/>
              </a:buClr>
              <a:buFont typeface="Wingdings" charset="2"/>
              <a:buChar char=""/>
            </a:pPr>
            <a:r>
              <a:rPr lang="fr-FR" sz="4000" b="0" strike="noStrike" spc="-1">
                <a:solidFill>
                  <a:srgbClr val="32556F"/>
                </a:solidFill>
                <a:latin typeface="New Cicle"/>
              </a:rPr>
              <a:t>Choix de l’organisme</a:t>
            </a:r>
            <a:endParaRPr lang="fr-FR" sz="4000" b="0" strike="noStrike" spc="-1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2C41F77-AD85-ABCE-5CCA-8CEE34687855}"/>
              </a:ext>
            </a:extLst>
          </p:cNvPr>
          <p:cNvSpPr txBox="1"/>
          <p:nvPr/>
        </p:nvSpPr>
        <p:spPr>
          <a:xfrm>
            <a:off x="9484242" y="6507126"/>
            <a:ext cx="37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2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onnecteur droit 14"/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onnecteur droit 15"/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" name="ZoneTexte 9"/>
          <p:cNvSpPr/>
          <p:nvPr/>
        </p:nvSpPr>
        <p:spPr>
          <a:xfrm>
            <a:off x="794000" y="237796"/>
            <a:ext cx="9279467" cy="1198875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6800" b="0" strike="noStrike" spc="-1" dirty="0">
                <a:solidFill>
                  <a:srgbClr val="E64428"/>
                </a:solidFill>
                <a:latin typeface="New Cicle"/>
              </a:rPr>
              <a:t>1</a:t>
            </a:r>
            <a:r>
              <a:rPr lang="fr-FR" sz="6800" b="0" strike="noStrike" spc="-1" baseline="30000" dirty="0">
                <a:solidFill>
                  <a:srgbClr val="E64428"/>
                </a:solidFill>
                <a:latin typeface="New Cicle"/>
              </a:rPr>
              <a:t>er</a:t>
            </a:r>
            <a:r>
              <a:rPr lang="fr-FR" sz="6800" b="0" strike="noStrike" spc="-1" dirty="0">
                <a:solidFill>
                  <a:srgbClr val="E64428"/>
                </a:solidFill>
                <a:latin typeface="New Cicle"/>
              </a:rPr>
              <a:t> mai 2026</a:t>
            </a:r>
            <a:r>
              <a:rPr lang="fr-FR" sz="6800" b="0" strike="noStrike" spc="-1" dirty="0">
                <a:solidFill>
                  <a:srgbClr val="32556F"/>
                </a:solidFill>
                <a:latin typeface="New Cicle"/>
              </a:rPr>
              <a:t> </a:t>
            </a:r>
            <a:r>
              <a:rPr lang="fr-FR" sz="7200" b="0" strike="noStrike" spc="-1" dirty="0">
                <a:solidFill>
                  <a:srgbClr val="32556F"/>
                </a:solidFill>
                <a:latin typeface="New Cicle"/>
              </a:rPr>
              <a:t>: la santé</a:t>
            </a:r>
            <a:endParaRPr lang="fr-FR" sz="7200" b="0" strike="noStrike" spc="-1" dirty="0">
              <a:latin typeface="Arial"/>
            </a:endParaRPr>
          </a:p>
        </p:txBody>
      </p:sp>
      <p:sp>
        <p:nvSpPr>
          <p:cNvPr id="100" name="Connecteur droit 13"/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1" name="Imag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sp>
        <p:nvSpPr>
          <p:cNvPr id="102" name="Croix 1"/>
          <p:cNvSpPr/>
          <p:nvPr/>
        </p:nvSpPr>
        <p:spPr>
          <a:xfrm rot="2746200">
            <a:off x="394560" y="1768320"/>
            <a:ext cx="3887640" cy="3903120"/>
          </a:xfrm>
          <a:prstGeom prst="plus">
            <a:avLst>
              <a:gd name="adj" fmla="val 48080"/>
            </a:avLst>
          </a:prstGeom>
          <a:solidFill>
            <a:srgbClr val="E64428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03" name="Groupe 27"/>
          <p:cNvGrpSpPr/>
          <p:nvPr/>
        </p:nvGrpSpPr>
        <p:grpSpPr>
          <a:xfrm>
            <a:off x="392255" y="1602000"/>
            <a:ext cx="5154985" cy="4430984"/>
            <a:chOff x="392255" y="1602000"/>
            <a:chExt cx="5154985" cy="4430984"/>
          </a:xfrm>
        </p:grpSpPr>
        <p:sp>
          <p:nvSpPr>
            <p:cNvPr id="104" name="ZoneTexte 18"/>
            <p:cNvSpPr/>
            <p:nvPr/>
          </p:nvSpPr>
          <p:spPr>
            <a:xfrm>
              <a:off x="403920" y="2833200"/>
              <a:ext cx="308736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 dirty="0">
                  <a:solidFill>
                    <a:srgbClr val="32556F"/>
                  </a:solidFill>
                  <a:latin typeface="New Cicle"/>
                </a:rPr>
                <a:t>Facultatif</a:t>
              </a:r>
              <a:endParaRPr lang="fr-FR" sz="3600" b="0" strike="noStrike" spc="-1" dirty="0">
                <a:latin typeface="Arial"/>
              </a:endParaRPr>
            </a:p>
          </p:txBody>
        </p:sp>
        <p:sp>
          <p:nvSpPr>
            <p:cNvPr id="105" name="ZoneTexte 25"/>
            <p:cNvSpPr/>
            <p:nvPr/>
          </p:nvSpPr>
          <p:spPr>
            <a:xfrm>
              <a:off x="392255" y="5230184"/>
              <a:ext cx="376056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 dirty="0">
                  <a:solidFill>
                    <a:srgbClr val="32556F"/>
                  </a:solidFill>
                  <a:latin typeface="New Cicle"/>
                </a:rPr>
                <a:t>15€ remboursés</a:t>
              </a:r>
              <a:endParaRPr lang="fr-FR" sz="3600" b="0" strike="noStrike" spc="-1" dirty="0">
                <a:latin typeface="Arial"/>
              </a:endParaRPr>
            </a:p>
          </p:txBody>
        </p:sp>
        <p:sp>
          <p:nvSpPr>
            <p:cNvPr id="106" name="ZoneTexte 26"/>
            <p:cNvSpPr/>
            <p:nvPr/>
          </p:nvSpPr>
          <p:spPr>
            <a:xfrm>
              <a:off x="403920" y="3937552"/>
              <a:ext cx="514332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 dirty="0">
                  <a:solidFill>
                    <a:srgbClr val="32556F"/>
                  </a:solidFill>
                  <a:latin typeface="New Cicle"/>
                </a:rPr>
                <a:t>Choix de l’organisme</a:t>
              </a:r>
              <a:endParaRPr lang="fr-FR" sz="3600" b="0" strike="noStrike" spc="-1" dirty="0">
                <a:latin typeface="Arial"/>
              </a:endParaRPr>
            </a:p>
          </p:txBody>
        </p:sp>
        <p:sp>
          <p:nvSpPr>
            <p:cNvPr id="107" name="ZoneTexte 4"/>
            <p:cNvSpPr/>
            <p:nvPr/>
          </p:nvSpPr>
          <p:spPr>
            <a:xfrm>
              <a:off x="403920" y="1602000"/>
              <a:ext cx="308736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 dirty="0">
                  <a:solidFill>
                    <a:srgbClr val="32556F"/>
                  </a:solidFill>
                  <a:latin typeface="New Cicle"/>
                </a:rPr>
                <a:t>Individuel</a:t>
              </a:r>
              <a:endParaRPr lang="fr-FR" sz="3600" b="0" strike="noStrike" spc="-1" dirty="0">
                <a:latin typeface="Arial"/>
              </a:endParaRPr>
            </a:p>
          </p:txBody>
        </p:sp>
      </p:grpSp>
      <p:sp>
        <p:nvSpPr>
          <p:cNvPr id="108" name="ZoneTexte 6"/>
          <p:cNvSpPr/>
          <p:nvPr/>
        </p:nvSpPr>
        <p:spPr>
          <a:xfrm>
            <a:off x="5094369" y="1617120"/>
            <a:ext cx="2503080" cy="80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144000" indent="-359640">
              <a:lnSpc>
                <a:spcPct val="130000"/>
              </a:lnSpc>
              <a:buClr>
                <a:srgbClr val="32556F"/>
              </a:buClr>
              <a:buFont typeface="Wingdings" charset="2"/>
              <a:buChar char=""/>
            </a:pPr>
            <a:r>
              <a:rPr lang="fr-FR" sz="3600" b="0" strike="noStrike" spc="-1" dirty="0">
                <a:solidFill>
                  <a:srgbClr val="32556F"/>
                </a:solidFill>
                <a:latin typeface="New Cicle"/>
              </a:rPr>
              <a:t>Collectif</a:t>
            </a:r>
            <a:endParaRPr lang="fr-FR" sz="3600" b="0" strike="noStrike" spc="-1" dirty="0">
              <a:latin typeface="Arial"/>
            </a:endParaRPr>
          </a:p>
        </p:txBody>
      </p:sp>
      <p:sp>
        <p:nvSpPr>
          <p:cNvPr id="109" name="ZoneTexte 10"/>
          <p:cNvSpPr/>
          <p:nvPr/>
        </p:nvSpPr>
        <p:spPr>
          <a:xfrm>
            <a:off x="5040312" y="2560060"/>
            <a:ext cx="3417480" cy="80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144000" indent="-359640">
              <a:lnSpc>
                <a:spcPct val="130000"/>
              </a:lnSpc>
              <a:buClr>
                <a:srgbClr val="32556F"/>
              </a:buClr>
              <a:buFont typeface="Wingdings" charset="2"/>
              <a:buChar char=""/>
            </a:pPr>
            <a:r>
              <a:rPr lang="fr-FR" sz="3600" b="0" strike="noStrike" spc="-1" dirty="0">
                <a:solidFill>
                  <a:srgbClr val="32556F"/>
                </a:solidFill>
                <a:latin typeface="New Cicle"/>
              </a:rPr>
              <a:t>Obligatoire</a:t>
            </a:r>
            <a:endParaRPr lang="fr-FR" sz="3600" b="0" strike="noStrike" spc="-1" dirty="0">
              <a:latin typeface="Arial"/>
            </a:endParaRPr>
          </a:p>
        </p:txBody>
      </p:sp>
      <p:sp>
        <p:nvSpPr>
          <p:cNvPr id="111" name="ZoneTexte 24"/>
          <p:cNvSpPr/>
          <p:nvPr/>
        </p:nvSpPr>
        <p:spPr>
          <a:xfrm>
            <a:off x="5061525" y="5637383"/>
            <a:ext cx="501910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44000" indent="-359640">
              <a:buClr>
                <a:srgbClr val="32556F"/>
              </a:buClr>
              <a:buFont typeface="Wingdings" charset="2"/>
              <a:buChar char=""/>
            </a:pPr>
            <a:r>
              <a:rPr lang="fr-FR" sz="3600" b="0" strike="noStrike" spc="-1" dirty="0">
                <a:solidFill>
                  <a:srgbClr val="32556F"/>
                </a:solidFill>
                <a:latin typeface="New Cicle"/>
              </a:rPr>
              <a:t>Payé à 50% par l’employeur</a:t>
            </a:r>
            <a:endParaRPr lang="fr-FR" sz="3600" b="0" strike="noStrike" spc="-1" dirty="0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EE98256-599F-10BE-3688-80717ED0D90F}"/>
              </a:ext>
            </a:extLst>
          </p:cNvPr>
          <p:cNvSpPr txBox="1"/>
          <p:nvPr/>
        </p:nvSpPr>
        <p:spPr>
          <a:xfrm>
            <a:off x="9484242" y="6507126"/>
            <a:ext cx="37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3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C04A32E-CCAD-69EA-3DFC-9D6674862704}"/>
              </a:ext>
            </a:extLst>
          </p:cNvPr>
          <p:cNvGrpSpPr/>
          <p:nvPr/>
        </p:nvGrpSpPr>
        <p:grpSpPr>
          <a:xfrm>
            <a:off x="5040312" y="3500512"/>
            <a:ext cx="5005800" cy="2035661"/>
            <a:chOff x="5040312" y="3500512"/>
            <a:chExt cx="5005800" cy="2035661"/>
          </a:xfrm>
        </p:grpSpPr>
        <p:sp>
          <p:nvSpPr>
            <p:cNvPr id="110" name="ZoneTexte 12"/>
            <p:cNvSpPr/>
            <p:nvPr/>
          </p:nvSpPr>
          <p:spPr>
            <a:xfrm>
              <a:off x="5040312" y="3500512"/>
              <a:ext cx="5005800" cy="749329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 dirty="0">
                  <a:solidFill>
                    <a:srgbClr val="32556F"/>
                  </a:solidFill>
                  <a:latin typeface="New Cicle"/>
                </a:rPr>
                <a:t>Choisi par le ministère :</a:t>
              </a:r>
              <a:endParaRPr lang="fr-FR" sz="3600" b="0" strike="noStrike" spc="-1" dirty="0">
                <a:latin typeface="Arial"/>
              </a:endParaRPr>
            </a:p>
          </p:txBody>
        </p:sp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F7DD31F6-C444-7347-CEE2-39FC3AAEA97F}"/>
                </a:ext>
              </a:extLst>
            </p:cNvPr>
            <p:cNvGrpSpPr/>
            <p:nvPr/>
          </p:nvGrpSpPr>
          <p:grpSpPr>
            <a:xfrm>
              <a:off x="5976411" y="4348109"/>
              <a:ext cx="2857376" cy="1188064"/>
              <a:chOff x="5976411" y="4348109"/>
              <a:chExt cx="2857376" cy="1188064"/>
            </a:xfrm>
          </p:grpSpPr>
          <p:pic>
            <p:nvPicPr>
              <p:cNvPr id="3" name="Image 2">
                <a:extLst>
                  <a:ext uri="{FF2B5EF4-FFF2-40B4-BE49-F238E27FC236}">
                    <a16:creationId xmlns:a16="http://schemas.microsoft.com/office/drawing/2014/main" id="{594F56B9-F9CF-1375-F534-B100A7AAAA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5976411" y="4348109"/>
                <a:ext cx="1215258" cy="1187640"/>
              </a:xfrm>
              <a:prstGeom prst="rect">
                <a:avLst/>
              </a:prstGeom>
            </p:spPr>
          </p:pic>
          <p:pic>
            <p:nvPicPr>
              <p:cNvPr id="7" name="Image 6">
                <a:extLst>
                  <a:ext uri="{FF2B5EF4-FFF2-40B4-BE49-F238E27FC236}">
                    <a16:creationId xmlns:a16="http://schemas.microsoft.com/office/drawing/2014/main" id="{5FD69572-EC15-CA23-981A-FDF33B6BADC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7173434" y="4348532"/>
                <a:ext cx="1660353" cy="1187641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e 7"/>
          <p:cNvGrpSpPr/>
          <p:nvPr/>
        </p:nvGrpSpPr>
        <p:grpSpPr>
          <a:xfrm>
            <a:off x="535320" y="2455920"/>
            <a:ext cx="3760560" cy="3453840"/>
            <a:chOff x="535320" y="2455920"/>
            <a:chExt cx="3760560" cy="3453840"/>
          </a:xfrm>
        </p:grpSpPr>
        <p:grpSp>
          <p:nvGrpSpPr>
            <p:cNvPr id="160" name="Groupe 27"/>
            <p:cNvGrpSpPr/>
            <p:nvPr/>
          </p:nvGrpSpPr>
          <p:grpSpPr>
            <a:xfrm>
              <a:off x="535320" y="2455920"/>
              <a:ext cx="3760560" cy="1829520"/>
              <a:chOff x="535320" y="2455920"/>
              <a:chExt cx="3760560" cy="1829520"/>
            </a:xfrm>
          </p:grpSpPr>
          <p:sp>
            <p:nvSpPr>
              <p:cNvPr id="161" name="ZoneTexte 25"/>
              <p:cNvSpPr/>
              <p:nvPr/>
            </p:nvSpPr>
            <p:spPr>
              <a:xfrm>
                <a:off x="535320" y="3482640"/>
                <a:ext cx="3760560" cy="802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marL="144000" indent="-359640">
                  <a:lnSpc>
                    <a:spcPct val="130000"/>
                  </a:lnSpc>
                  <a:buClr>
                    <a:srgbClr val="32556F"/>
                  </a:buClr>
                  <a:buFont typeface="Wingdings" charset="2"/>
                  <a:buChar char=""/>
                </a:pPr>
                <a:r>
                  <a:rPr lang="fr-FR" sz="3600" b="0" strike="noStrike" spc="-1">
                    <a:solidFill>
                      <a:srgbClr val="32556F"/>
                    </a:solidFill>
                    <a:latin typeface="New Cicle"/>
                  </a:rPr>
                  <a:t>A votre charge</a:t>
                </a:r>
                <a:endParaRPr lang="fr-FR" sz="3600" b="0" strike="noStrike" spc="-1">
                  <a:latin typeface="Arial"/>
                </a:endParaRPr>
              </a:p>
            </p:txBody>
          </p:sp>
          <p:sp>
            <p:nvSpPr>
              <p:cNvPr id="162" name="ZoneTexte 4"/>
              <p:cNvSpPr/>
              <p:nvPr/>
            </p:nvSpPr>
            <p:spPr>
              <a:xfrm>
                <a:off x="535320" y="2455920"/>
                <a:ext cx="3087360" cy="802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 marL="144000" indent="-359640">
                  <a:lnSpc>
                    <a:spcPct val="130000"/>
                  </a:lnSpc>
                  <a:buClr>
                    <a:srgbClr val="32556F"/>
                  </a:buClr>
                  <a:buFont typeface="Wingdings" charset="2"/>
                  <a:buChar char=""/>
                </a:pPr>
                <a:r>
                  <a:rPr lang="fr-FR" sz="3600" b="0" strike="noStrike" spc="-1">
                    <a:solidFill>
                      <a:srgbClr val="32556F"/>
                    </a:solidFill>
                    <a:latin typeface="New Cicle"/>
                  </a:rPr>
                  <a:t>Individuel</a:t>
                </a:r>
                <a:endParaRPr lang="fr-FR" sz="3600" b="0" strike="noStrike" spc="-1">
                  <a:latin typeface="Arial"/>
                </a:endParaRPr>
              </a:p>
            </p:txBody>
          </p:sp>
        </p:grpSp>
        <p:sp>
          <p:nvSpPr>
            <p:cNvPr id="163" name="ZoneTexte 5"/>
            <p:cNvSpPr/>
            <p:nvPr/>
          </p:nvSpPr>
          <p:spPr>
            <a:xfrm>
              <a:off x="535320" y="4722120"/>
              <a:ext cx="3760560" cy="1187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0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>
                  <a:solidFill>
                    <a:srgbClr val="32556F"/>
                  </a:solidFill>
                  <a:latin typeface="New Cicle"/>
                </a:rPr>
                <a:t>Souvent couplé à la santé</a:t>
              </a:r>
              <a:endParaRPr lang="fr-FR" sz="3600" b="0" strike="noStrike" spc="-1">
                <a:latin typeface="Arial"/>
              </a:endParaRPr>
            </a:p>
          </p:txBody>
        </p:sp>
      </p:grpSp>
      <p:sp>
        <p:nvSpPr>
          <p:cNvPr id="164" name="Connecteur droit 14"/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onnecteur droit 15"/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ZoneTexte 9"/>
          <p:cNvSpPr/>
          <p:nvPr/>
        </p:nvSpPr>
        <p:spPr>
          <a:xfrm>
            <a:off x="1097280" y="237960"/>
            <a:ext cx="8709480" cy="1187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7200" b="0" strike="noStrike" spc="-1" dirty="0">
                <a:solidFill>
                  <a:srgbClr val="E64428"/>
                </a:solidFill>
                <a:latin typeface="New Cicle"/>
              </a:rPr>
              <a:t>2026</a:t>
            </a:r>
            <a:r>
              <a:rPr lang="fr-FR" sz="7200" b="0" strike="noStrike" spc="-1" dirty="0">
                <a:solidFill>
                  <a:srgbClr val="32556F"/>
                </a:solidFill>
                <a:latin typeface="New Cicle"/>
              </a:rPr>
              <a:t> : la prévoyance</a:t>
            </a:r>
            <a:endParaRPr lang="fr-FR" sz="7200" b="0" strike="noStrike" spc="-1" dirty="0">
              <a:latin typeface="Arial"/>
            </a:endParaRPr>
          </a:p>
        </p:txBody>
      </p:sp>
      <p:sp>
        <p:nvSpPr>
          <p:cNvPr id="167" name="Connecteur droit 13"/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8" name="Imag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sp>
        <p:nvSpPr>
          <p:cNvPr id="169" name="Croix 1"/>
          <p:cNvSpPr/>
          <p:nvPr/>
        </p:nvSpPr>
        <p:spPr>
          <a:xfrm rot="2746200">
            <a:off x="462960" y="2081880"/>
            <a:ext cx="3887640" cy="3903120"/>
          </a:xfrm>
          <a:prstGeom prst="plus">
            <a:avLst>
              <a:gd name="adj" fmla="val 48080"/>
            </a:avLst>
          </a:prstGeom>
          <a:solidFill>
            <a:srgbClr val="E64428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70" name="Groupe 11"/>
          <p:cNvGrpSpPr/>
          <p:nvPr/>
        </p:nvGrpSpPr>
        <p:grpSpPr>
          <a:xfrm>
            <a:off x="4732200" y="1725120"/>
            <a:ext cx="4914000" cy="1757160"/>
            <a:chOff x="4732200" y="1725120"/>
            <a:chExt cx="4914000" cy="1757160"/>
          </a:xfrm>
        </p:grpSpPr>
        <p:sp>
          <p:nvSpPr>
            <p:cNvPr id="171" name="ZoneTexte 6"/>
            <p:cNvSpPr/>
            <p:nvPr/>
          </p:nvSpPr>
          <p:spPr>
            <a:xfrm>
              <a:off x="5040360" y="1725120"/>
              <a:ext cx="4605840" cy="1515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>
                  <a:solidFill>
                    <a:srgbClr val="32556F"/>
                  </a:solidFill>
                  <a:latin typeface="New Cicle"/>
                </a:rPr>
                <a:t>Collectif facultatif</a:t>
              </a:r>
              <a:endParaRPr lang="fr-FR" sz="3600" b="0" strike="noStrike" spc="-1">
                <a:latin typeface="Arial"/>
              </a:endParaRPr>
            </a:p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>
                  <a:solidFill>
                    <a:srgbClr val="32556F"/>
                  </a:solidFill>
                  <a:latin typeface="New Cicle"/>
                </a:rPr>
                <a:t>7€ remboursés</a:t>
              </a:r>
              <a:endParaRPr lang="fr-FR" sz="3600" b="0" strike="noStrike" spc="-1">
                <a:latin typeface="Arial"/>
              </a:endParaRPr>
            </a:p>
          </p:txBody>
        </p:sp>
        <p:sp>
          <p:nvSpPr>
            <p:cNvPr id="172" name="Rectangle 8"/>
            <p:cNvSpPr/>
            <p:nvPr/>
          </p:nvSpPr>
          <p:spPr>
            <a:xfrm>
              <a:off x="4732200" y="1725120"/>
              <a:ext cx="4813200" cy="1757160"/>
            </a:xfrm>
            <a:prstGeom prst="rect">
              <a:avLst/>
            </a:prstGeom>
            <a:noFill/>
            <a:ln w="38160">
              <a:solidFill>
                <a:srgbClr val="E9642E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73" name="Groupe 17"/>
          <p:cNvGrpSpPr/>
          <p:nvPr/>
        </p:nvGrpSpPr>
        <p:grpSpPr>
          <a:xfrm>
            <a:off x="4708800" y="4398840"/>
            <a:ext cx="5366520" cy="1757160"/>
            <a:chOff x="4708800" y="4398840"/>
            <a:chExt cx="5366520" cy="1757160"/>
          </a:xfrm>
        </p:grpSpPr>
        <p:sp>
          <p:nvSpPr>
            <p:cNvPr id="174" name="ZoneTexte 12"/>
            <p:cNvSpPr/>
            <p:nvPr/>
          </p:nvSpPr>
          <p:spPr>
            <a:xfrm>
              <a:off x="5055840" y="4415400"/>
              <a:ext cx="461952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>
                  <a:solidFill>
                    <a:srgbClr val="32556F"/>
                  </a:solidFill>
                  <a:latin typeface="New Cicle"/>
                </a:rPr>
                <a:t>Individuel facultatif</a:t>
              </a:r>
              <a:endParaRPr lang="fr-FR" sz="3600" b="0" strike="noStrike" spc="-1">
                <a:latin typeface="Arial"/>
              </a:endParaRPr>
            </a:p>
          </p:txBody>
        </p:sp>
        <p:sp>
          <p:nvSpPr>
            <p:cNvPr id="175" name="ZoneTexte 24"/>
            <p:cNvSpPr/>
            <p:nvPr/>
          </p:nvSpPr>
          <p:spPr>
            <a:xfrm>
              <a:off x="5069520" y="5240520"/>
              <a:ext cx="5005800" cy="80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marL="144000" indent="-359640">
                <a:lnSpc>
                  <a:spcPct val="130000"/>
                </a:lnSpc>
                <a:buClr>
                  <a:srgbClr val="32556F"/>
                </a:buClr>
                <a:buFont typeface="Wingdings" charset="2"/>
                <a:buChar char=""/>
              </a:pPr>
              <a:r>
                <a:rPr lang="fr-FR" sz="3600" b="0" strike="noStrike" spc="-1">
                  <a:solidFill>
                    <a:srgbClr val="32556F"/>
                  </a:solidFill>
                  <a:latin typeface="New Cicle"/>
                </a:rPr>
                <a:t>A votre charge</a:t>
              </a:r>
              <a:endParaRPr lang="fr-FR" sz="3600" b="0" strike="noStrike" spc="-1">
                <a:latin typeface="Arial"/>
              </a:endParaRPr>
            </a:p>
          </p:txBody>
        </p:sp>
        <p:sp>
          <p:nvSpPr>
            <p:cNvPr id="176" name="Rectangle 16"/>
            <p:cNvSpPr/>
            <p:nvPr/>
          </p:nvSpPr>
          <p:spPr>
            <a:xfrm>
              <a:off x="4708800" y="4398840"/>
              <a:ext cx="4813200" cy="1757160"/>
            </a:xfrm>
            <a:prstGeom prst="rect">
              <a:avLst/>
            </a:prstGeom>
            <a:noFill/>
            <a:ln w="38160">
              <a:solidFill>
                <a:srgbClr val="E9642E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77" name="ZoneTexte 19"/>
          <p:cNvSpPr/>
          <p:nvPr/>
        </p:nvSpPr>
        <p:spPr>
          <a:xfrm>
            <a:off x="6837480" y="3482640"/>
            <a:ext cx="974160" cy="80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30000"/>
              </a:lnSpc>
            </a:pPr>
            <a:r>
              <a:rPr lang="fr-FR" sz="3600" b="0" strike="noStrike" spc="-1">
                <a:solidFill>
                  <a:srgbClr val="32556F"/>
                </a:solidFill>
                <a:latin typeface="New Cicle"/>
              </a:rPr>
              <a:t>ou</a:t>
            </a:r>
            <a:endParaRPr lang="fr-FR" sz="3600" b="0" strike="noStrike" spc="-1">
              <a:latin typeface="Aria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1BCBB6E-31D2-441A-8431-CAD3ECA1642C}"/>
              </a:ext>
            </a:extLst>
          </p:cNvPr>
          <p:cNvSpPr txBox="1"/>
          <p:nvPr/>
        </p:nvSpPr>
        <p:spPr>
          <a:xfrm>
            <a:off x="9484242" y="6507126"/>
            <a:ext cx="485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4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A1415-1F0F-40F5-78AA-1DC93C1B1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6">
            <a:extLst>
              <a:ext uri="{FF2B5EF4-FFF2-40B4-BE49-F238E27FC236}">
                <a16:creationId xmlns:a16="http://schemas.microsoft.com/office/drawing/2014/main" id="{2044AC04-C90B-5742-3FD6-CF4AF22EBDC6}"/>
              </a:ext>
            </a:extLst>
          </p:cNvPr>
          <p:cNvSpPr/>
          <p:nvPr/>
        </p:nvSpPr>
        <p:spPr>
          <a:xfrm>
            <a:off x="2177179" y="2359924"/>
            <a:ext cx="7307063" cy="75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3600" strike="noStrike" spc="-1" dirty="0">
                <a:solidFill>
                  <a:srgbClr val="32556F"/>
                </a:solidFill>
                <a:latin typeface="New Cicle"/>
              </a:rPr>
              <a:t>Adresse mail </a:t>
            </a:r>
            <a:r>
              <a:rPr lang="fr-FR" sz="3600" b="1" strike="noStrike" spc="-1" dirty="0">
                <a:solidFill>
                  <a:srgbClr val="32556F"/>
                </a:solidFill>
                <a:latin typeface="New Cicle"/>
              </a:rPr>
              <a:t>professionnelle</a:t>
            </a:r>
          </a:p>
        </p:txBody>
      </p:sp>
      <p:sp>
        <p:nvSpPr>
          <p:cNvPr id="152" name="Connecteur droit 14">
            <a:extLst>
              <a:ext uri="{FF2B5EF4-FFF2-40B4-BE49-F238E27FC236}">
                <a16:creationId xmlns:a16="http://schemas.microsoft.com/office/drawing/2014/main" id="{C4230AF4-82EF-2FCA-B2AE-A9B17E5638A1}"/>
              </a:ext>
            </a:extLst>
          </p:cNvPr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onnecteur droit 15">
            <a:extLst>
              <a:ext uri="{FF2B5EF4-FFF2-40B4-BE49-F238E27FC236}">
                <a16:creationId xmlns:a16="http://schemas.microsoft.com/office/drawing/2014/main" id="{8D18D23E-50A6-EE39-2E58-D4D46ECB2338}"/>
              </a:ext>
            </a:extLst>
          </p:cNvPr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ZoneTexte 9">
            <a:extLst>
              <a:ext uri="{FF2B5EF4-FFF2-40B4-BE49-F238E27FC236}">
                <a16:creationId xmlns:a16="http://schemas.microsoft.com/office/drawing/2014/main" id="{0E42E944-3715-2495-3268-8C3F4CBD792B}"/>
              </a:ext>
            </a:extLst>
          </p:cNvPr>
          <p:cNvSpPr/>
          <p:nvPr/>
        </p:nvSpPr>
        <p:spPr>
          <a:xfrm>
            <a:off x="445017" y="806180"/>
            <a:ext cx="9039225" cy="891098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5200" b="0" strike="noStrike" spc="-1" dirty="0">
                <a:solidFill>
                  <a:srgbClr val="E64428"/>
                </a:solidFill>
                <a:latin typeface="New Cicle"/>
              </a:rPr>
              <a:t>Surveillez votre boite mail</a:t>
            </a:r>
            <a:endParaRPr lang="fr-FR" sz="5200" b="0" strike="noStrike" spc="-1" dirty="0">
              <a:latin typeface="Arial"/>
            </a:endParaRPr>
          </a:p>
        </p:txBody>
      </p:sp>
      <p:sp>
        <p:nvSpPr>
          <p:cNvPr id="155" name="Connecteur droit 13">
            <a:extLst>
              <a:ext uri="{FF2B5EF4-FFF2-40B4-BE49-F238E27FC236}">
                <a16:creationId xmlns:a16="http://schemas.microsoft.com/office/drawing/2014/main" id="{B5A24339-3E5F-816F-5531-D716A5AFB02F}"/>
              </a:ext>
            </a:extLst>
          </p:cNvPr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6" name="Image 7">
            <a:extLst>
              <a:ext uri="{FF2B5EF4-FFF2-40B4-BE49-F238E27FC236}">
                <a16:creationId xmlns:a16="http://schemas.microsoft.com/office/drawing/2014/main" id="{6120227C-1BB9-AAAE-32D5-C811AEEB8271}"/>
              </a:ext>
            </a:extLst>
          </p:cNvPr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EAB6669-BE97-90CB-6A0A-9D541AF6FC72}"/>
              </a:ext>
            </a:extLst>
          </p:cNvPr>
          <p:cNvSpPr txBox="1"/>
          <p:nvPr/>
        </p:nvSpPr>
        <p:spPr>
          <a:xfrm>
            <a:off x="9484242" y="6507126"/>
            <a:ext cx="596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5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C8D1AD7-1CFD-2EBD-D638-E176380DE799}"/>
              </a:ext>
            </a:extLst>
          </p:cNvPr>
          <p:cNvSpPr/>
          <p:nvPr/>
        </p:nvSpPr>
        <p:spPr>
          <a:xfrm>
            <a:off x="3087720" y="3680605"/>
            <a:ext cx="4158308" cy="75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fr-FR" sz="3600" strike="noStrike" spc="-1" dirty="0">
                <a:solidFill>
                  <a:srgbClr val="32556F"/>
                </a:solidFill>
                <a:latin typeface="New Cicle"/>
              </a:rPr>
              <a:t>Surveillez vos </a:t>
            </a:r>
            <a:r>
              <a:rPr lang="fr-FR" sz="3600" b="1" strike="noStrike" spc="-1" dirty="0">
                <a:solidFill>
                  <a:srgbClr val="32556F"/>
                </a:solidFill>
                <a:latin typeface="New Cicle"/>
              </a:rPr>
              <a:t>spams</a:t>
            </a:r>
          </a:p>
        </p:txBody>
      </p:sp>
    </p:spTree>
    <p:extLst>
      <p:ext uri="{BB962C8B-B14F-4D97-AF65-F5344CB8AC3E}">
        <p14:creationId xmlns:p14="http://schemas.microsoft.com/office/powerpoint/2010/main" val="18017566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90820-AF6C-9C5C-CA2D-AF659685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6">
            <a:extLst>
              <a:ext uri="{FF2B5EF4-FFF2-40B4-BE49-F238E27FC236}">
                <a16:creationId xmlns:a16="http://schemas.microsoft.com/office/drawing/2014/main" id="{8AD338BF-D145-22A2-E7CB-32B903E625D9}"/>
              </a:ext>
            </a:extLst>
          </p:cNvPr>
          <p:cNvSpPr/>
          <p:nvPr/>
        </p:nvSpPr>
        <p:spPr>
          <a:xfrm>
            <a:off x="283317" y="1781252"/>
            <a:ext cx="9666390" cy="8264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571500" indent="-5715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4000" strike="noStrike" spc="-1" dirty="0">
                <a:solidFill>
                  <a:srgbClr val="32556F"/>
                </a:solidFill>
                <a:latin typeface="New Cicle"/>
              </a:rPr>
              <a:t>Permanence </a:t>
            </a:r>
            <a:r>
              <a:rPr lang="fr-FR" sz="4000" b="1" strike="noStrike" spc="-1" dirty="0">
                <a:solidFill>
                  <a:srgbClr val="32556F"/>
                </a:solidFill>
                <a:latin typeface="New Cicle"/>
              </a:rPr>
              <a:t>téléphonique</a:t>
            </a:r>
            <a:r>
              <a:rPr lang="fr-FR" sz="4000" strike="noStrike" spc="-1" dirty="0">
                <a:solidFill>
                  <a:srgbClr val="32556F"/>
                </a:solidFill>
                <a:latin typeface="New Cicle"/>
              </a:rPr>
              <a:t> MGEN</a:t>
            </a:r>
          </a:p>
        </p:txBody>
      </p:sp>
      <p:sp>
        <p:nvSpPr>
          <p:cNvPr id="152" name="Connecteur droit 14">
            <a:extLst>
              <a:ext uri="{FF2B5EF4-FFF2-40B4-BE49-F238E27FC236}">
                <a16:creationId xmlns:a16="http://schemas.microsoft.com/office/drawing/2014/main" id="{3E7FDE5A-74F3-DD9A-A52B-11DFC069152F}"/>
              </a:ext>
            </a:extLst>
          </p:cNvPr>
          <p:cNvSpPr/>
          <p:nvPr/>
        </p:nvSpPr>
        <p:spPr>
          <a:xfrm flipH="1">
            <a:off x="3087720" y="7166520"/>
            <a:ext cx="6992640" cy="360"/>
          </a:xfrm>
          <a:prstGeom prst="line">
            <a:avLst/>
          </a:prstGeom>
          <a:ln w="57240">
            <a:solidFill>
              <a:srgbClr val="0070C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onnecteur droit 15">
            <a:extLst>
              <a:ext uri="{FF2B5EF4-FFF2-40B4-BE49-F238E27FC236}">
                <a16:creationId xmlns:a16="http://schemas.microsoft.com/office/drawing/2014/main" id="{B85E36E6-1D8B-3703-A051-7979F6424BBC}"/>
              </a:ext>
            </a:extLst>
          </p:cNvPr>
          <p:cNvSpPr/>
          <p:nvPr/>
        </p:nvSpPr>
        <p:spPr>
          <a:xfrm flipH="1">
            <a:off x="3697200" y="6963840"/>
            <a:ext cx="6383160" cy="360"/>
          </a:xfrm>
          <a:prstGeom prst="line">
            <a:avLst/>
          </a:prstGeom>
          <a:ln w="57240">
            <a:solidFill>
              <a:srgbClr val="00B0F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ZoneTexte 9">
            <a:extLst>
              <a:ext uri="{FF2B5EF4-FFF2-40B4-BE49-F238E27FC236}">
                <a16:creationId xmlns:a16="http://schemas.microsoft.com/office/drawing/2014/main" id="{11C721C5-CC85-ABBD-5DBD-BDAC70BBA7E4}"/>
              </a:ext>
            </a:extLst>
          </p:cNvPr>
          <p:cNvSpPr/>
          <p:nvPr/>
        </p:nvSpPr>
        <p:spPr>
          <a:xfrm>
            <a:off x="445017" y="648657"/>
            <a:ext cx="9039225" cy="891098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5200" b="0" strike="noStrike" spc="-1" dirty="0">
                <a:solidFill>
                  <a:srgbClr val="E64428"/>
                </a:solidFill>
                <a:latin typeface="New Cicle"/>
              </a:rPr>
              <a:t>Besoin d’aide ?</a:t>
            </a:r>
            <a:endParaRPr lang="fr-FR" sz="5200" b="0" strike="noStrike" spc="-1" dirty="0">
              <a:latin typeface="Arial"/>
            </a:endParaRPr>
          </a:p>
        </p:txBody>
      </p:sp>
      <p:sp>
        <p:nvSpPr>
          <p:cNvPr id="155" name="Connecteur droit 13">
            <a:extLst>
              <a:ext uri="{FF2B5EF4-FFF2-40B4-BE49-F238E27FC236}">
                <a16:creationId xmlns:a16="http://schemas.microsoft.com/office/drawing/2014/main" id="{144C486A-8C24-7633-FB95-DBFC52E99487}"/>
              </a:ext>
            </a:extLst>
          </p:cNvPr>
          <p:cNvSpPr/>
          <p:nvPr/>
        </p:nvSpPr>
        <p:spPr>
          <a:xfrm flipH="1">
            <a:off x="2706480" y="7341480"/>
            <a:ext cx="7373880" cy="360"/>
          </a:xfrm>
          <a:prstGeom prst="line">
            <a:avLst/>
          </a:prstGeom>
          <a:ln w="57240">
            <a:solidFill>
              <a:srgbClr val="57171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6" name="Image 7">
            <a:extLst>
              <a:ext uri="{FF2B5EF4-FFF2-40B4-BE49-F238E27FC236}">
                <a16:creationId xmlns:a16="http://schemas.microsoft.com/office/drawing/2014/main" id="{BBBA0EB2-C9DE-21DC-2849-3BF4A9ED8A6C}"/>
              </a:ext>
            </a:extLst>
          </p:cNvPr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896240" y="6188400"/>
            <a:ext cx="1405440" cy="1370160"/>
          </a:xfrm>
          <a:prstGeom prst="rect">
            <a:avLst/>
          </a:prstGeom>
          <a:ln w="0">
            <a:noFill/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D80CF67-7F2E-2A0C-FA5B-E6F61EEA63CA}"/>
              </a:ext>
            </a:extLst>
          </p:cNvPr>
          <p:cNvSpPr txBox="1"/>
          <p:nvPr/>
        </p:nvSpPr>
        <p:spPr>
          <a:xfrm>
            <a:off x="9484242" y="6507126"/>
            <a:ext cx="46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3064879-9543-4B5C-8AA4-74EFC6290690}" type="slidenum">
              <a:rPr lang="fr-FR" smtClean="0">
                <a:solidFill>
                  <a:schemeClr val="accent1"/>
                </a:solidFill>
                <a:latin typeface="New Cicle"/>
              </a:rPr>
              <a:t>6</a:t>
            </a:fld>
            <a:endParaRPr lang="fr-FR" dirty="0">
              <a:solidFill>
                <a:schemeClr val="accent1"/>
              </a:solidFill>
              <a:latin typeface="New Cicle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3B444E4-0458-D591-F388-15001E0604A2}"/>
              </a:ext>
            </a:extLst>
          </p:cNvPr>
          <p:cNvSpPr/>
          <p:nvPr/>
        </p:nvSpPr>
        <p:spPr>
          <a:xfrm>
            <a:off x="283317" y="2715076"/>
            <a:ext cx="9265040" cy="32077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571500" indent="-5715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4000" spc="-1" dirty="0">
                <a:solidFill>
                  <a:srgbClr val="32556F"/>
                </a:solidFill>
                <a:latin typeface="New Cicle"/>
              </a:rPr>
              <a:t>Votre syndicat le SNMSU-UNSA Éducation :</a:t>
            </a:r>
          </a:p>
          <a:p>
            <a:pPr marL="1485900" lvl="2" indent="-5715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4000" spc="-1" dirty="0">
                <a:solidFill>
                  <a:srgbClr val="32556F"/>
                </a:solidFill>
                <a:latin typeface="New Cicle"/>
                <a:hlinkClick r:id="rId4"/>
              </a:rPr>
              <a:t>snmsu@unsa-education.org</a:t>
            </a:r>
            <a:endParaRPr lang="fr-FR" sz="4000" spc="-1" dirty="0">
              <a:solidFill>
                <a:srgbClr val="32556F"/>
              </a:solidFill>
              <a:latin typeface="New Cicle"/>
            </a:endParaRPr>
          </a:p>
          <a:p>
            <a:pPr marL="1485900" lvl="2" indent="-5715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4000" spc="-1" dirty="0">
                <a:solidFill>
                  <a:srgbClr val="32556F"/>
                </a:solidFill>
                <a:latin typeface="New Cicle"/>
              </a:rPr>
              <a:t>01 58 46 14 80</a:t>
            </a:r>
          </a:p>
          <a:p>
            <a:pPr algn="just">
              <a:lnSpc>
                <a:spcPct val="130000"/>
              </a:lnSpc>
            </a:pPr>
            <a:endParaRPr lang="fr-FR" sz="4000" b="1" strike="noStrike" spc="-1" dirty="0">
              <a:solidFill>
                <a:srgbClr val="32556F"/>
              </a:solidFill>
              <a:latin typeface="New Cicle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C42DE4-29D0-CBD6-5BC8-E17B38C669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17" y="5752258"/>
            <a:ext cx="2880366" cy="121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3619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UNSA">
      <a:dk1>
        <a:srgbClr val="000000"/>
      </a:dk1>
      <a:lt1>
        <a:sysClr val="window" lastClr="FFFFFF"/>
      </a:lt1>
      <a:dk2>
        <a:srgbClr val="32556F"/>
      </a:dk2>
      <a:lt2>
        <a:srgbClr val="71B4AD"/>
      </a:lt2>
      <a:accent1>
        <a:srgbClr val="0F9CD8"/>
      </a:accent1>
      <a:accent2>
        <a:srgbClr val="E64428"/>
      </a:accent2>
      <a:accent3>
        <a:srgbClr val="E85E26"/>
      </a:accent3>
      <a:accent4>
        <a:srgbClr val="F9B233"/>
      </a:accent4>
      <a:accent5>
        <a:srgbClr val="AE2E2C"/>
      </a:accent5>
      <a:accent6>
        <a:srgbClr val="D1AAAD"/>
      </a:accent6>
      <a:hlink>
        <a:srgbClr val="0563C1"/>
      </a:hlink>
      <a:folHlink>
        <a:srgbClr val="C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13366</TotalTime>
  <Words>127</Words>
  <Application>Microsoft Office PowerPoint</Application>
  <PresentationFormat>Personnalisé</PresentationFormat>
  <Paragraphs>51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New Cicle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Aline Boussaroque</dc:creator>
  <dc:description/>
  <cp:lastModifiedBy>Aziza BELDJOUDI</cp:lastModifiedBy>
  <cp:revision>239</cp:revision>
  <dcterms:created xsi:type="dcterms:W3CDTF">2021-06-09T16:47:39Z</dcterms:created>
  <dcterms:modified xsi:type="dcterms:W3CDTF">2025-11-17T10:44:25Z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11</vt:r8>
  </property>
  <property fmtid="{D5CDD505-2E9C-101B-9397-08002B2CF9AE}" pid="3" name="PresentationFormat">
    <vt:lpwstr>Personnalisé</vt:lpwstr>
  </property>
  <property fmtid="{D5CDD505-2E9C-101B-9397-08002B2CF9AE}" pid="4" name="Slides">
    <vt:r8>11</vt:r8>
  </property>
</Properties>
</file>